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media/image6.jpg" ContentType="image/jpg"/>
  <Override PartName="/ppt/media/image7.jpg" ContentType="image/jpg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256" r:id="rId2"/>
    <p:sldId id="297" r:id="rId3"/>
    <p:sldId id="291" r:id="rId4"/>
    <p:sldId id="305" r:id="rId5"/>
    <p:sldId id="301" r:id="rId6"/>
    <p:sldId id="298" r:id="rId7"/>
    <p:sldId id="299" r:id="rId8"/>
    <p:sldId id="311" r:id="rId9"/>
    <p:sldId id="300" r:id="rId10"/>
    <p:sldId id="314" r:id="rId11"/>
    <p:sldId id="316" r:id="rId12"/>
    <p:sldId id="315" r:id="rId13"/>
    <p:sldId id="318" r:id="rId14"/>
    <p:sldId id="319" r:id="rId15"/>
    <p:sldId id="302" r:id="rId16"/>
    <p:sldId id="307" r:id="rId17"/>
    <p:sldId id="304" r:id="rId18"/>
    <p:sldId id="313" r:id="rId19"/>
    <p:sldId id="308" r:id="rId20"/>
    <p:sldId id="312" r:id="rId21"/>
    <p:sldId id="306" r:id="rId22"/>
    <p:sldId id="321" r:id="rId23"/>
    <p:sldId id="322" r:id="rId24"/>
    <p:sldId id="320" r:id="rId25"/>
    <p:sldId id="310" r:id="rId26"/>
    <p:sldId id="290" r:id="rId27"/>
    <p:sldId id="271" r:id="rId2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Rebecca Benson" initials="RB [7]" lastIdx="1" clrIdx="6">
    <p:extLst/>
  </p:cmAuthor>
  <p:cmAuthor id="1" name="Rebecca Benson" initials="RB" lastIdx="1" clrIdx="0">
    <p:extLst/>
  </p:cmAuthor>
  <p:cmAuthor id="8" name="Rebecca Benson" initials="RB [8]" lastIdx="1" clrIdx="7">
    <p:extLst/>
  </p:cmAuthor>
  <p:cmAuthor id="2" name="Rebecca Benson" initials="RB [2]" lastIdx="1" clrIdx="1">
    <p:extLst/>
  </p:cmAuthor>
  <p:cmAuthor id="9" name="Siobhan Scott" initials="SS" lastIdx="1" clrIdx="8">
    <p:extLst/>
  </p:cmAuthor>
  <p:cmAuthor id="3" name="Rebecca Benson" initials="RB [3]" lastIdx="1" clrIdx="2">
    <p:extLst/>
  </p:cmAuthor>
  <p:cmAuthor id="10" name="Joyce Iwashita" initials="JI" lastIdx="0" clrIdx="9"/>
  <p:cmAuthor id="4" name="Rebecca Benson" initials="RB [4]" lastIdx="1" clrIdx="3">
    <p:extLst/>
  </p:cmAuthor>
  <p:cmAuthor id="5" name="Rebecca Benson" initials="RB [5]" lastIdx="1" clrIdx="4">
    <p:extLst/>
  </p:cmAuthor>
  <p:cmAuthor id="6" name="Rebecca Benson" initials="RB [6]" lastIdx="1" clrIdx="5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B5D"/>
    <a:srgbClr val="1F44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39" autoAdjust="0"/>
    <p:restoredTop sz="94930"/>
  </p:normalViewPr>
  <p:slideViewPr>
    <p:cSldViewPr snapToGrid="0" snapToObjects="1">
      <p:cViewPr varScale="1">
        <p:scale>
          <a:sx n="62" d="100"/>
          <a:sy n="62" d="100"/>
        </p:scale>
        <p:origin x="78" y="9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55FF8FB-F36A-4C40-ADA6-CA717B014E6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C1EB014-777C-4B32-9183-89EF26880D3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D73346-7142-4294-9BFC-1D5E1A30E534}" type="datetimeFigureOut">
              <a:rPr lang="en-US" smtClean="0"/>
              <a:t>6/26/2018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7FC447A-C721-4B73-95F8-4E32DBC58CF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8EB0E18-F95B-44B9-847F-1DB8EBCDB69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82D701-F553-4DAE-9B39-5CAFBF682F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5085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F802D9-B47C-C047-B5AB-8F79FA99EBF0}" type="datetimeFigureOut">
              <a:rPr lang="en-US" smtClean="0"/>
              <a:t>6/26/2018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75D89F-006B-3E49-A04B-9D882D53D5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8419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9150720" cy="2603500"/>
          </a:xfrm>
          <a:prstGeom prst="rect">
            <a:avLst/>
          </a:prstGeom>
          <a:solidFill>
            <a:srgbClr val="002B5D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2370353"/>
            <a:ext cx="9150720" cy="4487651"/>
          </a:xfrm>
          <a:prstGeom prst="rect">
            <a:avLst/>
          </a:prstGeom>
          <a:solidFill>
            <a:srgbClr val="1F4479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0" y="5255333"/>
            <a:ext cx="9144000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1" name="Picture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8834" y="637819"/>
            <a:ext cx="1133193" cy="155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itle 1"/>
          <p:cNvSpPr>
            <a:spLocks noGrp="1"/>
          </p:cNvSpPr>
          <p:nvPr>
            <p:ph type="ctrTitle" hasCustomPrompt="1"/>
          </p:nvPr>
        </p:nvSpPr>
        <p:spPr>
          <a:xfrm>
            <a:off x="63961" y="4324601"/>
            <a:ext cx="9080040" cy="925666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4000" b="1" i="0" baseline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dirty="0"/>
              <a:t>Legalization’s Impact on Law Enforcement</a:t>
            </a:r>
          </a:p>
        </p:txBody>
      </p:sp>
      <p:sp>
        <p:nvSpPr>
          <p:cNvPr id="1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945108" y="5442164"/>
            <a:ext cx="8082394" cy="374374"/>
          </a:xfrm>
          <a:prstGeom prst="rect">
            <a:avLst/>
          </a:prstGeom>
          <a:noFill/>
          <a:ln>
            <a:solidFill>
              <a:srgbClr val="1F4479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none"/>
        </p:style>
        <p:txBody>
          <a:bodyPr>
            <a:no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400" b="0" i="0" baseline="0">
                <a:solidFill>
                  <a:srgbClr val="FFFFFF"/>
                </a:solidFill>
                <a:latin typeface="Arial Narrow"/>
                <a:cs typeface="Arial Narrow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Presentation to the Office of National Drug Control Policy (ONDCP)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0" y="2370349"/>
            <a:ext cx="9144000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" name="Picture 1" descr="PoliceFoundation_Template_Images_REVISED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74579"/>
            <a:ext cx="9149292" cy="1822704"/>
          </a:xfrm>
          <a:prstGeom prst="rect">
            <a:avLst/>
          </a:prstGeom>
        </p:spPr>
      </p:pic>
      <p:cxnSp>
        <p:nvCxnSpPr>
          <p:cNvPr id="10" name="Straight Connector 9"/>
          <p:cNvCxnSpPr/>
          <p:nvPr userDrawn="1"/>
        </p:nvCxnSpPr>
        <p:spPr>
          <a:xfrm>
            <a:off x="0" y="4197283"/>
            <a:ext cx="9144000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46071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1"/>
            <a:ext cx="9143998" cy="37490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0" y="6636210"/>
            <a:ext cx="9143998" cy="22178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51802" y="714560"/>
            <a:ext cx="8240394" cy="1003089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6/26/2018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455974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83308" y="6499226"/>
            <a:ext cx="368630" cy="365125"/>
          </a:xfrm>
          <a:prstGeom prst="rect">
            <a:avLst/>
          </a:prstGeom>
        </p:spPr>
        <p:txBody>
          <a:bodyPr/>
          <a:lstStyle/>
          <a:p>
            <a:fld id="{71576646-698C-F047-A476-A0E353BD866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265486" y="843476"/>
            <a:ext cx="8509884" cy="617095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4000">
                <a:solidFill>
                  <a:srgbClr val="002B5D"/>
                </a:solidFill>
                <a:latin typeface="Arial Narrow"/>
                <a:cs typeface="Arial Narrow"/>
              </a:defRPr>
            </a:lvl1pPr>
          </a:lstStyle>
          <a:p>
            <a:r>
              <a:rPr lang="en-US" dirty="0"/>
              <a:t>ENTER TO EDIT MASTER TITLE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" hasCustomPrompt="1"/>
          </p:nvPr>
        </p:nvSpPr>
        <p:spPr>
          <a:xfrm>
            <a:off x="920750" y="2254251"/>
            <a:ext cx="7854620" cy="3500438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65000"/>
              <a:buFontTx/>
              <a:buNone/>
              <a:tabLst/>
              <a:defRPr sz="2800">
                <a:solidFill>
                  <a:srgbClr val="002B5D"/>
                </a:solidFill>
                <a:latin typeface="Arial Narrow"/>
                <a:cs typeface="Arial Narrow"/>
              </a:defRPr>
            </a:lvl1pPr>
            <a:lvl2pPr marL="1200150" marR="0" indent="-4572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67000"/>
              <a:buFontTx/>
              <a:buBlip>
                <a:blip r:embed="rId2"/>
              </a:buBlip>
              <a:tabLst/>
              <a:defRPr sz="2800">
                <a:solidFill>
                  <a:srgbClr val="002B5D"/>
                </a:solidFill>
                <a:latin typeface="Arial Narrow"/>
                <a:cs typeface="Arial Narrow"/>
              </a:defRPr>
            </a:lvl2pPr>
            <a:lvl3pPr marL="1143000" indent="-228600">
              <a:buFontTx/>
              <a:buBlip>
                <a:blip/>
              </a:buBlip>
              <a:defRPr>
                <a:solidFill>
                  <a:srgbClr val="002B5D"/>
                </a:solidFill>
                <a:latin typeface="Arial Narrow"/>
                <a:cs typeface="Arial Narrow"/>
              </a:defRPr>
            </a:lvl3pPr>
            <a:lvl4pPr marL="1600200" indent="-228600">
              <a:buFontTx/>
              <a:buBlip>
                <a:blip/>
              </a:buBlip>
              <a:defRPr>
                <a:solidFill>
                  <a:srgbClr val="002B5D"/>
                </a:solidFill>
                <a:latin typeface="Arial Narrow"/>
                <a:cs typeface="Arial Narrow"/>
              </a:defRPr>
            </a:lvl4pPr>
          </a:lstStyle>
          <a:p>
            <a:pPr lvl="0"/>
            <a:r>
              <a:rPr lang="en-US" dirty="0"/>
              <a:t>Enter Master text styles</a:t>
            </a:r>
          </a:p>
          <a:p>
            <a:pPr lvl="1"/>
            <a:r>
              <a:rPr lang="en-US" dirty="0"/>
              <a:t>Enter Master text styles</a:t>
            </a:r>
          </a:p>
          <a:p>
            <a:pPr lvl="1"/>
            <a:r>
              <a:rPr lang="en-US" dirty="0"/>
              <a:t>Enter Master text styles</a:t>
            </a:r>
          </a:p>
          <a:p>
            <a:pPr lvl="1"/>
            <a:r>
              <a:rPr lang="en-US" dirty="0"/>
              <a:t>Enter Master text styles</a:t>
            </a:r>
          </a:p>
          <a:p>
            <a:pPr lvl="1"/>
            <a:r>
              <a:rPr lang="en-US" dirty="0"/>
              <a:t>Enter Master text styles</a:t>
            </a:r>
          </a:p>
          <a:p>
            <a:pPr lvl="1"/>
            <a:r>
              <a:rPr lang="en-US" dirty="0"/>
              <a:t>Enter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6186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2: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7200" y="2063754"/>
            <a:ext cx="4038600" cy="40624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rgbClr val="002B5D"/>
                </a:solidFill>
                <a:latin typeface="Arial Narrow"/>
                <a:cs typeface="Arial Narrow"/>
              </a:defRPr>
            </a:lvl1pPr>
            <a:lvl2pPr marL="742950" indent="-285750">
              <a:buSzPct val="70000"/>
              <a:buFontTx/>
              <a:buBlip>
                <a:blip r:embed="rId2"/>
              </a:buBlip>
              <a:defRPr sz="2400">
                <a:solidFill>
                  <a:srgbClr val="002B5D"/>
                </a:solidFill>
                <a:latin typeface="Arial Narrow"/>
                <a:cs typeface="Arial Narrow"/>
              </a:defRPr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Enter Master text styles</a:t>
            </a:r>
          </a:p>
          <a:p>
            <a:pPr lvl="1"/>
            <a:r>
              <a:rPr lang="en-US" dirty="0"/>
              <a:t>Enter Master text styles</a:t>
            </a:r>
          </a:p>
          <a:p>
            <a:pPr lvl="1"/>
            <a:r>
              <a:rPr lang="en-US" dirty="0"/>
              <a:t>Enter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/>
          <a:lstStyle/>
          <a:p>
            <a:fld id="{B394F17C-B8C7-8E42-B829-B2BAB37C0224}" type="datetimeFigureOut">
              <a:rPr lang="en-US" smtClean="0"/>
              <a:t>6/26/2018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</p:spPr>
        <p:txBody>
          <a:bodyPr/>
          <a:lstStyle/>
          <a:p>
            <a:fld id="{71576646-698C-F047-A476-A0E353BD866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65486" y="652974"/>
            <a:ext cx="8509884" cy="617095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4000">
                <a:solidFill>
                  <a:srgbClr val="002B5D"/>
                </a:solidFill>
                <a:latin typeface="Arial Narrow"/>
                <a:cs typeface="Arial Narrow"/>
              </a:defRPr>
            </a:lvl1pPr>
          </a:lstStyle>
          <a:p>
            <a:r>
              <a:rPr lang="en-US" dirty="0"/>
              <a:t>ENTER TO EDIT MASTER TITLE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half" idx="13" hasCustomPrompt="1"/>
          </p:nvPr>
        </p:nvSpPr>
        <p:spPr>
          <a:xfrm>
            <a:off x="4736770" y="2063754"/>
            <a:ext cx="4038600" cy="40624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rgbClr val="002B5D"/>
                </a:solidFill>
                <a:latin typeface="Arial Narrow"/>
                <a:cs typeface="Arial Narrow"/>
              </a:defRPr>
            </a:lvl1pPr>
            <a:lvl2pPr marL="742950" indent="-285750">
              <a:buSzPct val="70000"/>
              <a:buFontTx/>
              <a:buBlip>
                <a:blip r:embed="rId2"/>
              </a:buBlip>
              <a:defRPr sz="2400">
                <a:solidFill>
                  <a:srgbClr val="002B5D"/>
                </a:solidFill>
                <a:latin typeface="Arial Narrow"/>
                <a:cs typeface="Arial Narrow"/>
              </a:defRPr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Enter Master text styles</a:t>
            </a:r>
          </a:p>
          <a:p>
            <a:pPr lvl="1"/>
            <a:r>
              <a:rPr lang="en-US" dirty="0"/>
              <a:t>Enter Master text styles</a:t>
            </a:r>
          </a:p>
          <a:p>
            <a:pPr lvl="1"/>
            <a:r>
              <a:rPr lang="en-US" dirty="0"/>
              <a:t>Enter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3922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/>
          <a:lstStyle/>
          <a:p>
            <a:fld id="{B394F17C-B8C7-8E42-B829-B2BAB37C0224}" type="datetimeFigureOut">
              <a:rPr lang="en-US" smtClean="0"/>
              <a:t>6/26/2018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</p:spPr>
        <p:txBody>
          <a:bodyPr/>
          <a:lstStyle/>
          <a:p>
            <a:fld id="{71576646-698C-F047-A476-A0E353BD86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53171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/>
          <a:lstStyle/>
          <a:p>
            <a:fld id="{B394F17C-B8C7-8E42-B829-B2BAB37C0224}" type="datetimeFigureOut">
              <a:rPr lang="en-US" smtClean="0"/>
              <a:t>6/26/2018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</p:spPr>
        <p:txBody>
          <a:bodyPr/>
          <a:lstStyle/>
          <a:p>
            <a:fld id="{71576646-698C-F047-A476-A0E353BD86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96426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4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/>
          <a:lstStyle/>
          <a:p>
            <a:fld id="{B394F17C-B8C7-8E42-B829-B2BAB37C0224}" type="datetimeFigureOut">
              <a:rPr lang="en-US" smtClean="0"/>
              <a:t>6/26/2018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</p:spPr>
        <p:txBody>
          <a:bodyPr/>
          <a:lstStyle/>
          <a:p>
            <a:fld id="{71576646-698C-F047-A476-A0E353BD86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3871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/>
          <a:lstStyle/>
          <a:p>
            <a:fld id="{B394F17C-B8C7-8E42-B829-B2BAB37C0224}" type="datetimeFigureOut">
              <a:rPr lang="en-US" smtClean="0"/>
              <a:t>6/26/2018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</p:spPr>
        <p:txBody>
          <a:bodyPr/>
          <a:lstStyle/>
          <a:p>
            <a:fld id="{71576646-698C-F047-A476-A0E353BD86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8259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/>
          <a:lstStyle/>
          <a:p>
            <a:fld id="{B394F17C-B8C7-8E42-B829-B2BAB37C0224}" type="datetimeFigureOut">
              <a:rPr lang="en-US" smtClean="0"/>
              <a:t>6/26/2018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</p:spPr>
        <p:txBody>
          <a:bodyPr/>
          <a:lstStyle/>
          <a:p>
            <a:fld id="{71576646-698C-F047-A476-A0E353BD86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83618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/>
          <a:lstStyle/>
          <a:p>
            <a:fld id="{B394F17C-B8C7-8E42-B829-B2BAB37C0224}" type="datetimeFigureOut">
              <a:rPr lang="en-US" smtClean="0"/>
              <a:t>6/26/2018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</p:spPr>
        <p:txBody>
          <a:bodyPr/>
          <a:lstStyle/>
          <a:p>
            <a:fld id="{71576646-698C-F047-A476-A0E353BD86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51041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8" descr="PoliceFoundation_PP_header.jpg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"/>
            <a:ext cx="9144000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9" descr="PoliceFoundation_PP_footer.jp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26217"/>
            <a:ext cx="9151938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75700" y="6500817"/>
            <a:ext cx="3762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bg1"/>
                </a:solidFill>
                <a:latin typeface="Univers UltraCondensed"/>
                <a:ea typeface="+mn-ea"/>
                <a:cs typeface="Univers UltraCondensed"/>
              </a:defRPr>
            </a:lvl1pPr>
          </a:lstStyle>
          <a:p>
            <a:pPr>
              <a:defRPr/>
            </a:pPr>
            <a:fld id="{01A6F3FF-B686-1D45-B985-F5817E1EE6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5063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mailto:bgorban@policefoundation.org" TargetMode="External"/><Relationship Id="rId2" Type="http://schemas.openxmlformats.org/officeDocument/2006/relationships/hyperlink" Target="http://www.policefoundation.org/" TargetMode="External"/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 txBox="1">
            <a:spLocks/>
          </p:cNvSpPr>
          <p:nvPr/>
        </p:nvSpPr>
        <p:spPr>
          <a:xfrm>
            <a:off x="7787810" y="6447219"/>
            <a:ext cx="1356189" cy="374374"/>
          </a:xfrm>
          <a:prstGeom prst="rect">
            <a:avLst/>
          </a:prstGeom>
          <a:noFill/>
          <a:ln w="25400" cap="flat" cmpd="sng" algn="ctr">
            <a:solidFill>
              <a:srgbClr val="1F4479"/>
            </a:solidFill>
            <a:prstDash val="solid"/>
          </a:ln>
          <a:effectLst/>
        </p:spPr>
        <p:txBody>
          <a:bodyPr>
            <a:no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400" b="0" i="0" kern="1200" baseline="0">
                <a:solidFill>
                  <a:srgbClr val="FFFFFF"/>
                </a:solidFill>
                <a:latin typeface="Arial Narrow"/>
                <a:ea typeface="+mn-ea"/>
                <a:cs typeface="Arial Narrow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i="1" dirty="0"/>
              <a:t>June 2018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499508" y="6480517"/>
            <a:ext cx="22089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www.policefoundation.org</a:t>
            </a:r>
          </a:p>
        </p:txBody>
      </p:sp>
      <p:sp>
        <p:nvSpPr>
          <p:cNvPr id="5" name="Rectangle 4"/>
          <p:cNvSpPr/>
          <p:nvPr/>
        </p:nvSpPr>
        <p:spPr>
          <a:xfrm>
            <a:off x="1016000" y="4377034"/>
            <a:ext cx="75057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i="1" dirty="0">
                <a:solidFill>
                  <a:schemeClr val="bg1"/>
                </a:solidFill>
              </a:rPr>
              <a:t>Reviewing Statewide School Facility and Building </a:t>
            </a:r>
          </a:p>
          <a:p>
            <a:pPr algn="ctr"/>
            <a:r>
              <a:rPr lang="en-US" sz="2000" b="1" i="1" dirty="0">
                <a:solidFill>
                  <a:schemeClr val="bg1"/>
                </a:solidFill>
              </a:rPr>
              <a:t>Safety and Security Standards</a:t>
            </a:r>
          </a:p>
        </p:txBody>
      </p:sp>
    </p:spTree>
    <p:extLst>
      <p:ext uri="{BB962C8B-B14F-4D97-AF65-F5344CB8AC3E}">
        <p14:creationId xmlns:p14="http://schemas.microsoft.com/office/powerpoint/2010/main" val="9743435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34471" y="551330"/>
            <a:ext cx="8821270" cy="65890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lang="en-US" sz="4000" b="1" dirty="0">
                <a:solidFill>
                  <a:srgbClr val="002B5D"/>
                </a:solidFill>
                <a:latin typeface="Arial Narrow" panose="020B0606020202030204" pitchFamily="34" charset="0"/>
                <a:cs typeface="Arial Narrow"/>
              </a:rPr>
              <a:t>Requirement: Exterior Access Controls</a:t>
            </a:r>
            <a:endParaRPr sz="4000" b="1" dirty="0">
              <a:solidFill>
                <a:srgbClr val="002B5D"/>
              </a:solidFill>
              <a:latin typeface="Arial Narrow" panose="020B0606020202030204" pitchFamily="34" charset="0"/>
              <a:cs typeface="Arial Narrow"/>
            </a:endParaRPr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ADDC2B66-559E-4627-BA33-894733F2AA56}"/>
              </a:ext>
            </a:extLst>
          </p:cNvPr>
          <p:cNvSpPr/>
          <p:nvPr/>
        </p:nvSpPr>
        <p:spPr>
          <a:xfrm>
            <a:off x="343954" y="1231471"/>
            <a:ext cx="8402304" cy="1"/>
          </a:xfrm>
          <a:custGeom>
            <a:avLst/>
            <a:gdLst/>
            <a:ahLst/>
            <a:cxnLst/>
            <a:rect l="l" t="t" r="r" b="b"/>
            <a:pathLst>
              <a:path w="8402304" h="1">
                <a:moveTo>
                  <a:pt x="0" y="0"/>
                </a:moveTo>
                <a:lnTo>
                  <a:pt x="8402304" y="1"/>
                </a:lnTo>
              </a:path>
            </a:pathLst>
          </a:custGeom>
          <a:ln w="9524">
            <a:solidFill>
              <a:srgbClr val="003B7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4F6DFCC-3F18-4F20-90E2-80D01A9C94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900" y="1338607"/>
            <a:ext cx="8039100" cy="4846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52958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34471" y="551330"/>
            <a:ext cx="8821270" cy="65890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lang="en-US" sz="4000" b="1" dirty="0">
                <a:solidFill>
                  <a:srgbClr val="002B5D"/>
                </a:solidFill>
                <a:latin typeface="Arial Narrow" panose="020B0606020202030204" pitchFamily="34" charset="0"/>
                <a:cs typeface="Arial Narrow"/>
              </a:rPr>
              <a:t>Requirement: CPTED</a:t>
            </a:r>
            <a:endParaRPr sz="4000" b="1" dirty="0">
              <a:solidFill>
                <a:srgbClr val="002B5D"/>
              </a:solidFill>
              <a:latin typeface="Arial Narrow" panose="020B0606020202030204" pitchFamily="34" charset="0"/>
              <a:cs typeface="Arial Narrow"/>
            </a:endParaRPr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ADDC2B66-559E-4627-BA33-894733F2AA56}"/>
              </a:ext>
            </a:extLst>
          </p:cNvPr>
          <p:cNvSpPr/>
          <p:nvPr/>
        </p:nvSpPr>
        <p:spPr>
          <a:xfrm>
            <a:off x="343954" y="1231471"/>
            <a:ext cx="8402304" cy="1"/>
          </a:xfrm>
          <a:custGeom>
            <a:avLst/>
            <a:gdLst/>
            <a:ahLst/>
            <a:cxnLst/>
            <a:rect l="l" t="t" r="r" b="b"/>
            <a:pathLst>
              <a:path w="8402304" h="1">
                <a:moveTo>
                  <a:pt x="0" y="0"/>
                </a:moveTo>
                <a:lnTo>
                  <a:pt x="8402304" y="1"/>
                </a:lnTo>
              </a:path>
            </a:pathLst>
          </a:custGeom>
          <a:ln w="9524">
            <a:solidFill>
              <a:srgbClr val="003B7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5762563-7428-43B3-A64E-BC7F6D9AFD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300" y="1353042"/>
            <a:ext cx="7962900" cy="5113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8863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39700" y="551330"/>
            <a:ext cx="8816041" cy="65890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lang="en-US" sz="4000" b="1" dirty="0">
                <a:solidFill>
                  <a:srgbClr val="002B5D"/>
                </a:solidFill>
                <a:latin typeface="Arial Narrow" panose="020B0606020202030204" pitchFamily="34" charset="0"/>
                <a:cs typeface="Arial Narrow"/>
              </a:rPr>
              <a:t>Requirement: Interior Access Controls/Locks</a:t>
            </a:r>
            <a:endParaRPr sz="4000" b="1" dirty="0">
              <a:solidFill>
                <a:srgbClr val="002B5D"/>
              </a:solidFill>
              <a:latin typeface="Arial Narrow" panose="020B0606020202030204" pitchFamily="34" charset="0"/>
              <a:cs typeface="Arial Narrow"/>
            </a:endParaRPr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ADDC2B66-559E-4627-BA33-894733F2AA56}"/>
              </a:ext>
            </a:extLst>
          </p:cNvPr>
          <p:cNvSpPr/>
          <p:nvPr/>
        </p:nvSpPr>
        <p:spPr>
          <a:xfrm>
            <a:off x="343954" y="1891871"/>
            <a:ext cx="8402304" cy="1"/>
          </a:xfrm>
          <a:custGeom>
            <a:avLst/>
            <a:gdLst/>
            <a:ahLst/>
            <a:cxnLst/>
            <a:rect l="l" t="t" r="r" b="b"/>
            <a:pathLst>
              <a:path w="8402304" h="1">
                <a:moveTo>
                  <a:pt x="0" y="0"/>
                </a:moveTo>
                <a:lnTo>
                  <a:pt x="8402304" y="1"/>
                </a:lnTo>
              </a:path>
            </a:pathLst>
          </a:custGeom>
          <a:ln w="9524">
            <a:solidFill>
              <a:srgbClr val="003B7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7E17E13-77AF-4D0D-BFC1-E1C30756359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158"/>
          <a:stretch/>
        </p:blipFill>
        <p:spPr>
          <a:xfrm>
            <a:off x="884194" y="1989168"/>
            <a:ext cx="7472406" cy="4640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04033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34471" y="551330"/>
            <a:ext cx="8821270" cy="65890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lang="en-US" sz="4000" b="1" dirty="0">
                <a:solidFill>
                  <a:srgbClr val="002B5D"/>
                </a:solidFill>
                <a:latin typeface="Arial Narrow" panose="020B0606020202030204" pitchFamily="34" charset="0"/>
                <a:cs typeface="Arial Narrow"/>
              </a:rPr>
              <a:t>Requirement: Bullet/Blast Resistant Materials</a:t>
            </a:r>
            <a:endParaRPr sz="4000" b="1" dirty="0">
              <a:solidFill>
                <a:srgbClr val="002B5D"/>
              </a:solidFill>
              <a:latin typeface="Arial Narrow" panose="020B0606020202030204" pitchFamily="34" charset="0"/>
              <a:cs typeface="Arial Narrow"/>
            </a:endParaRPr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ADDC2B66-559E-4627-BA33-894733F2AA56}"/>
              </a:ext>
            </a:extLst>
          </p:cNvPr>
          <p:cNvSpPr/>
          <p:nvPr/>
        </p:nvSpPr>
        <p:spPr>
          <a:xfrm>
            <a:off x="343954" y="1841071"/>
            <a:ext cx="8402304" cy="1"/>
          </a:xfrm>
          <a:custGeom>
            <a:avLst/>
            <a:gdLst/>
            <a:ahLst/>
            <a:cxnLst/>
            <a:rect l="l" t="t" r="r" b="b"/>
            <a:pathLst>
              <a:path w="8402304" h="1">
                <a:moveTo>
                  <a:pt x="0" y="0"/>
                </a:moveTo>
                <a:lnTo>
                  <a:pt x="8402304" y="1"/>
                </a:lnTo>
              </a:path>
            </a:pathLst>
          </a:custGeom>
          <a:ln w="9524">
            <a:solidFill>
              <a:srgbClr val="003B7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5F420E1-469E-4028-95E8-6DB34861742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894"/>
          <a:stretch/>
        </p:blipFill>
        <p:spPr>
          <a:xfrm>
            <a:off x="843803" y="1942672"/>
            <a:ext cx="7402606" cy="4577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7487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34471" y="551330"/>
            <a:ext cx="8821270" cy="65890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lang="en-US" sz="4000" b="1" dirty="0">
                <a:solidFill>
                  <a:srgbClr val="002B5D"/>
                </a:solidFill>
                <a:latin typeface="Arial Narrow" panose="020B0606020202030204" pitchFamily="34" charset="0"/>
                <a:cs typeface="Arial Narrow"/>
              </a:rPr>
              <a:t>Requirement: Electronic Surveillance</a:t>
            </a:r>
            <a:endParaRPr sz="4000" b="1" dirty="0">
              <a:solidFill>
                <a:srgbClr val="002B5D"/>
              </a:solidFill>
              <a:latin typeface="Arial Narrow" panose="020B0606020202030204" pitchFamily="34" charset="0"/>
              <a:cs typeface="Arial Narrow"/>
            </a:endParaRPr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ADDC2B66-559E-4627-BA33-894733F2AA56}"/>
              </a:ext>
            </a:extLst>
          </p:cNvPr>
          <p:cNvSpPr/>
          <p:nvPr/>
        </p:nvSpPr>
        <p:spPr>
          <a:xfrm>
            <a:off x="343954" y="1209806"/>
            <a:ext cx="8402304" cy="1"/>
          </a:xfrm>
          <a:custGeom>
            <a:avLst/>
            <a:gdLst/>
            <a:ahLst/>
            <a:cxnLst/>
            <a:rect l="l" t="t" r="r" b="b"/>
            <a:pathLst>
              <a:path w="8402304" h="1">
                <a:moveTo>
                  <a:pt x="0" y="0"/>
                </a:moveTo>
                <a:lnTo>
                  <a:pt x="8402304" y="1"/>
                </a:lnTo>
              </a:path>
            </a:pathLst>
          </a:custGeom>
          <a:ln w="9524">
            <a:solidFill>
              <a:srgbClr val="003B7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568BCF9-1720-4AC2-8FB0-D3A2CB3100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" y="1353859"/>
            <a:ext cx="8102600" cy="5148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84433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34471" y="551330"/>
            <a:ext cx="8821270" cy="65890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lang="en-US" sz="4000" b="1" dirty="0">
                <a:solidFill>
                  <a:srgbClr val="002B5D"/>
                </a:solidFill>
                <a:latin typeface="Arial Narrow" panose="020B0606020202030204" pitchFamily="34" charset="0"/>
                <a:cs typeface="Arial Narrow"/>
              </a:rPr>
              <a:t>Promising Practices: Connecticut</a:t>
            </a:r>
            <a:endParaRPr sz="4000" b="1" dirty="0">
              <a:solidFill>
                <a:srgbClr val="002B5D"/>
              </a:solidFill>
              <a:latin typeface="Arial Narrow" panose="020B0606020202030204" pitchFamily="34" charset="0"/>
              <a:cs typeface="Arial Narrow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2EC9C58-2555-45BC-8F01-ECEB7DB043DB}"/>
              </a:ext>
            </a:extLst>
          </p:cNvPr>
          <p:cNvSpPr txBox="1"/>
          <p:nvPr/>
        </p:nvSpPr>
        <p:spPr>
          <a:xfrm>
            <a:off x="424909" y="1350149"/>
            <a:ext cx="8240394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Balances “shall” and “shall consider”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b="1" dirty="0">
              <a:solidFill>
                <a:srgbClr val="002B5D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“Shall” includes: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Electronic surveillance at primary access points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Bullet/Blast resistant main entrance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All classroom doors must have tamper resistant locks and be easy to lock and unlock from the interior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Controlled access to classrooms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b="1" dirty="0">
              <a:solidFill>
                <a:srgbClr val="002B5D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“Shall consider” includes: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Operational procedures and communication strategies in coordination with security criteria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CPTED principles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Secure unsupervised site entrances during low use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2400" b="1" dirty="0">
              <a:solidFill>
                <a:srgbClr val="002B5D"/>
              </a:solidFill>
            </a:endParaRPr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ADDC2B66-559E-4627-BA33-894733F2AA56}"/>
              </a:ext>
            </a:extLst>
          </p:cNvPr>
          <p:cNvSpPr/>
          <p:nvPr/>
        </p:nvSpPr>
        <p:spPr>
          <a:xfrm>
            <a:off x="553437" y="1275183"/>
            <a:ext cx="8402304" cy="1"/>
          </a:xfrm>
          <a:custGeom>
            <a:avLst/>
            <a:gdLst/>
            <a:ahLst/>
            <a:cxnLst/>
            <a:rect l="l" t="t" r="r" b="b"/>
            <a:pathLst>
              <a:path w="8402304" h="1">
                <a:moveTo>
                  <a:pt x="0" y="0"/>
                </a:moveTo>
                <a:lnTo>
                  <a:pt x="8402304" y="1"/>
                </a:lnTo>
              </a:path>
            </a:pathLst>
          </a:custGeom>
          <a:ln w="9524">
            <a:solidFill>
              <a:srgbClr val="003B7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123783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34471" y="551330"/>
            <a:ext cx="8821270" cy="65890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lang="en-US" sz="4000" b="1" dirty="0">
                <a:solidFill>
                  <a:srgbClr val="002B5D"/>
                </a:solidFill>
                <a:latin typeface="Arial Narrow" panose="020B0606020202030204" pitchFamily="34" charset="0"/>
                <a:cs typeface="Arial Narrow"/>
              </a:rPr>
              <a:t>Promising Practices: Indiana</a:t>
            </a:r>
            <a:endParaRPr sz="4000" b="1" dirty="0">
              <a:solidFill>
                <a:srgbClr val="002B5D"/>
              </a:solidFill>
              <a:latin typeface="Arial Narrow" panose="020B0606020202030204" pitchFamily="34" charset="0"/>
              <a:cs typeface="Arial Narrow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2EC9C58-2555-45BC-8F01-ECEB7DB043DB}"/>
              </a:ext>
            </a:extLst>
          </p:cNvPr>
          <p:cNvSpPr txBox="1"/>
          <p:nvPr/>
        </p:nvSpPr>
        <p:spPr>
          <a:xfrm>
            <a:off x="424909" y="1350149"/>
            <a:ext cx="8240394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School Safety Guidelines for Emergency Response Systems focuses on “moving away from being considered ‘soft targets’…and move towards being considered ‘hard targets.’”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b="1" dirty="0">
              <a:solidFill>
                <a:srgbClr val="002B5D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Requires: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Clear signage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CPTED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Panic/Emergency notification systems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1400" b="1" dirty="0">
              <a:solidFill>
                <a:srgbClr val="002B5D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Recommendations include: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Controlled access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Bullet/Blast resistant material on exterior doors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Doors with solid cores and mortise style locks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Facilities-approved access tools for external visitors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NIMS/ICS training</a:t>
            </a:r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ADDC2B66-559E-4627-BA33-894733F2AA56}"/>
              </a:ext>
            </a:extLst>
          </p:cNvPr>
          <p:cNvSpPr/>
          <p:nvPr/>
        </p:nvSpPr>
        <p:spPr>
          <a:xfrm>
            <a:off x="553437" y="1275183"/>
            <a:ext cx="8402304" cy="1"/>
          </a:xfrm>
          <a:custGeom>
            <a:avLst/>
            <a:gdLst/>
            <a:ahLst/>
            <a:cxnLst/>
            <a:rect l="l" t="t" r="r" b="b"/>
            <a:pathLst>
              <a:path w="8402304" h="1">
                <a:moveTo>
                  <a:pt x="0" y="0"/>
                </a:moveTo>
                <a:lnTo>
                  <a:pt x="8402304" y="1"/>
                </a:lnTo>
              </a:path>
            </a:pathLst>
          </a:custGeom>
          <a:ln w="9524">
            <a:solidFill>
              <a:srgbClr val="003B7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189495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34471" y="551330"/>
            <a:ext cx="8821270" cy="65890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lang="en-US" sz="4000" b="1" dirty="0">
                <a:solidFill>
                  <a:srgbClr val="002B5D"/>
                </a:solidFill>
                <a:latin typeface="Arial Narrow" panose="020B0606020202030204" pitchFamily="34" charset="0"/>
                <a:cs typeface="Arial Narrow"/>
              </a:rPr>
              <a:t>Promising Practices: New Jersey</a:t>
            </a:r>
            <a:endParaRPr sz="4000" b="1" dirty="0">
              <a:solidFill>
                <a:srgbClr val="002B5D"/>
              </a:solidFill>
              <a:latin typeface="Arial Narrow" panose="020B0606020202030204" pitchFamily="34" charset="0"/>
              <a:cs typeface="Arial Narrow"/>
            </a:endParaRPr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ADDC2B66-559E-4627-BA33-894733F2AA56}"/>
              </a:ext>
            </a:extLst>
          </p:cNvPr>
          <p:cNvSpPr/>
          <p:nvPr/>
        </p:nvSpPr>
        <p:spPr>
          <a:xfrm>
            <a:off x="553437" y="1275183"/>
            <a:ext cx="8402304" cy="1"/>
          </a:xfrm>
          <a:custGeom>
            <a:avLst/>
            <a:gdLst/>
            <a:ahLst/>
            <a:cxnLst/>
            <a:rect l="l" t="t" r="r" b="b"/>
            <a:pathLst>
              <a:path w="8402304" h="1">
                <a:moveTo>
                  <a:pt x="0" y="0"/>
                </a:moveTo>
                <a:lnTo>
                  <a:pt x="8402304" y="1"/>
                </a:lnTo>
              </a:path>
            </a:pathLst>
          </a:custGeom>
          <a:ln w="9524">
            <a:solidFill>
              <a:srgbClr val="003B7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D22CA24-B6B6-49EC-A836-39141FFE6102}"/>
              </a:ext>
            </a:extLst>
          </p:cNvPr>
          <p:cNvSpPr txBox="1"/>
          <p:nvPr/>
        </p:nvSpPr>
        <p:spPr>
          <a:xfrm>
            <a:off x="134471" y="1350149"/>
            <a:ext cx="8821270" cy="5847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Requires schools to have: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Bullet/Blast resistant materials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Electronic surveillance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Exterior and Interior access controls and locks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CPTED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1400" b="1" dirty="0">
              <a:solidFill>
                <a:srgbClr val="002B5D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Formed School Security Task Force in 2013 (issued report in 2015)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Recommendations include: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Enhance legislation and regulatory measures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Centralize information, resources, and training 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Screening systems and panic alarms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Advanced ID systems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Additional CPTED and access control principles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References promising practices of other states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endParaRPr lang="en-US" sz="2400" b="1" dirty="0">
              <a:solidFill>
                <a:srgbClr val="002B5D"/>
              </a:solidFill>
            </a:endParaRPr>
          </a:p>
          <a:p>
            <a:pPr marL="1200150" lvl="2" indent="-285750">
              <a:buFont typeface="Arial" panose="020B0604020202020204" pitchFamily="34" charset="0"/>
              <a:buChar char="•"/>
            </a:pPr>
            <a:endParaRPr lang="en-US" sz="2400" b="1" dirty="0">
              <a:solidFill>
                <a:srgbClr val="002B5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67668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34471" y="551330"/>
            <a:ext cx="8821270" cy="65890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lang="en-US" sz="4000" b="1" dirty="0">
                <a:solidFill>
                  <a:srgbClr val="002B5D"/>
                </a:solidFill>
                <a:latin typeface="Arial Narrow" panose="020B0606020202030204" pitchFamily="34" charset="0"/>
                <a:cs typeface="Arial Narrow"/>
              </a:rPr>
              <a:t>Task 4: </a:t>
            </a:r>
            <a:r>
              <a:rPr lang="en-US" sz="4000" b="1" dirty="0">
                <a:solidFill>
                  <a:srgbClr val="002B5D"/>
                </a:solidFill>
                <a:latin typeface="Arial Narrow" panose="020B0606020202030204" pitchFamily="34" charset="0"/>
              </a:rPr>
              <a:t>Review of Statewide Recommendations</a:t>
            </a:r>
            <a:endParaRPr sz="4000" b="1" dirty="0">
              <a:solidFill>
                <a:srgbClr val="002B5D"/>
              </a:solidFill>
              <a:latin typeface="Arial Narrow" panose="020B0606020202030204" pitchFamily="34" charset="0"/>
              <a:cs typeface="Arial Narrow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553437" y="1912947"/>
            <a:ext cx="8402304" cy="1"/>
          </a:xfrm>
          <a:custGeom>
            <a:avLst/>
            <a:gdLst/>
            <a:ahLst/>
            <a:cxnLst/>
            <a:rect l="l" t="t" r="r" b="b"/>
            <a:pathLst>
              <a:path w="8402304" h="1">
                <a:moveTo>
                  <a:pt x="0" y="0"/>
                </a:moveTo>
                <a:lnTo>
                  <a:pt x="8402304" y="1"/>
                </a:lnTo>
              </a:path>
            </a:pathLst>
          </a:custGeom>
          <a:ln w="9524">
            <a:solidFill>
              <a:srgbClr val="003B7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2EC9C58-2555-45BC-8F01-ECEB7DB043DB}"/>
              </a:ext>
            </a:extLst>
          </p:cNvPr>
          <p:cNvSpPr txBox="1"/>
          <p:nvPr/>
        </p:nvSpPr>
        <p:spPr>
          <a:xfrm>
            <a:off x="389392" y="2057327"/>
            <a:ext cx="8240394" cy="2523768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20 states had recommendations, guidelines, and/or resources prior to Feb. 2018</a:t>
            </a:r>
          </a:p>
          <a:p>
            <a:r>
              <a:rPr lang="en-US" sz="2400" b="1" dirty="0">
                <a:solidFill>
                  <a:srgbClr val="002B5D"/>
                </a:solidFill>
              </a:rPr>
              <a:t>	</a:t>
            </a:r>
            <a:endParaRPr lang="en-US" sz="1400" b="1" dirty="0">
              <a:solidFill>
                <a:srgbClr val="002B5D"/>
              </a:solidFill>
            </a:endParaRPr>
          </a:p>
          <a:p>
            <a:endParaRPr lang="en-US" sz="2400" b="1" dirty="0">
              <a:solidFill>
                <a:srgbClr val="002B5D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b="1" dirty="0">
              <a:solidFill>
                <a:srgbClr val="002B5D"/>
              </a:solidFill>
            </a:endParaRPr>
          </a:p>
          <a:p>
            <a:endParaRPr lang="en-US" sz="2400" b="1" dirty="0">
              <a:solidFill>
                <a:srgbClr val="002B5D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b="1" dirty="0">
              <a:solidFill>
                <a:srgbClr val="002B5D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BA2C55C-EFC4-4671-B521-4E4CC8D2F8E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820" t="5740" r="9110" b="10613"/>
          <a:stretch/>
        </p:blipFill>
        <p:spPr>
          <a:xfrm>
            <a:off x="1612900" y="2839618"/>
            <a:ext cx="5981700" cy="3771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47271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34471" y="551330"/>
            <a:ext cx="8821270" cy="65890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lang="en-US" sz="4000" b="1" dirty="0">
                <a:solidFill>
                  <a:srgbClr val="002B5D"/>
                </a:solidFill>
                <a:latin typeface="Arial Narrow" panose="020B0606020202030204" pitchFamily="34" charset="0"/>
                <a:cs typeface="Arial Narrow"/>
              </a:rPr>
              <a:t>States Discussing School Facility Security Since Feb. 14</a:t>
            </a:r>
            <a:endParaRPr sz="4000" b="1" dirty="0">
              <a:solidFill>
                <a:srgbClr val="002B5D"/>
              </a:solidFill>
              <a:latin typeface="Arial Narrow" panose="020B0606020202030204" pitchFamily="34" charset="0"/>
              <a:cs typeface="Arial Narrow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553437" y="1912947"/>
            <a:ext cx="8402304" cy="1"/>
          </a:xfrm>
          <a:custGeom>
            <a:avLst/>
            <a:gdLst/>
            <a:ahLst/>
            <a:cxnLst/>
            <a:rect l="l" t="t" r="r" b="b"/>
            <a:pathLst>
              <a:path w="8402304" h="1">
                <a:moveTo>
                  <a:pt x="0" y="0"/>
                </a:moveTo>
                <a:lnTo>
                  <a:pt x="8402304" y="1"/>
                </a:lnTo>
              </a:path>
            </a:pathLst>
          </a:custGeom>
          <a:ln w="9524">
            <a:solidFill>
              <a:srgbClr val="003B7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15A345A-1C50-40B1-BD8F-0E5B7B549C2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53"/>
          <a:stretch/>
        </p:blipFill>
        <p:spPr>
          <a:xfrm>
            <a:off x="1217151" y="2057327"/>
            <a:ext cx="6974350" cy="4432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9859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lang="en-US" sz="4000" b="1" dirty="0">
                <a:solidFill>
                  <a:srgbClr val="002B5D"/>
                </a:solidFill>
                <a:latin typeface="Arial Narrow"/>
                <a:cs typeface="Arial Narrow"/>
              </a:rPr>
              <a:t>About Police Foundation</a:t>
            </a:r>
            <a:endParaRPr sz="4000" b="1" dirty="0">
              <a:solidFill>
                <a:srgbClr val="002B5D"/>
              </a:solidFill>
              <a:latin typeface="Arial Narrow"/>
              <a:cs typeface="Arial Narrow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73062" y="1493630"/>
            <a:ext cx="8402304" cy="1"/>
          </a:xfrm>
          <a:custGeom>
            <a:avLst/>
            <a:gdLst/>
            <a:ahLst/>
            <a:cxnLst/>
            <a:rect l="l" t="t" r="r" b="b"/>
            <a:pathLst>
              <a:path w="8402304" h="1">
                <a:moveTo>
                  <a:pt x="0" y="0"/>
                </a:moveTo>
                <a:lnTo>
                  <a:pt x="8402304" y="1"/>
                </a:lnTo>
              </a:path>
            </a:pathLst>
          </a:custGeom>
          <a:ln w="9524">
            <a:solidFill>
              <a:srgbClr val="003B70"/>
            </a:solidFill>
          </a:ln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68632" y="1513288"/>
            <a:ext cx="824039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B5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National organization founded in 1970 </a:t>
            </a:r>
            <a:endParaRPr kumimoji="0" lang="en-US" sz="2000" b="1" i="1" u="none" strike="noStrike" kern="1200" cap="none" spc="0" normalizeH="0" baseline="0" noProof="0" dirty="0">
              <a:ln>
                <a:noFill/>
              </a:ln>
              <a:solidFill>
                <a:srgbClr val="002B5D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000" b="1" i="0" u="none" strike="noStrike" kern="1200" cap="none" spc="0" normalizeH="0" baseline="0" noProof="0" dirty="0">
              <a:ln>
                <a:noFill/>
              </a:ln>
              <a:solidFill>
                <a:srgbClr val="002B5D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B5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Independent, Non-partisan, Non-profit &amp; Non-member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000" b="1" i="0" u="none" strike="noStrike" kern="1200" cap="none" spc="0" normalizeH="0" baseline="0" noProof="0" dirty="0">
              <a:ln>
                <a:noFill/>
              </a:ln>
              <a:solidFill>
                <a:srgbClr val="002B5D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B5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Aims to Advance Policing Through Innovation &amp; Science and Increase Public Safety and Strengthen Communities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000" b="1" i="0" u="none" strike="noStrike" kern="1200" cap="none" spc="0" normalizeH="0" baseline="0" noProof="0" dirty="0">
              <a:ln>
                <a:noFill/>
              </a:ln>
              <a:solidFill>
                <a:srgbClr val="002B5D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B5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Grounded in Science, Experience &amp; Evidence- based practices, While Embracing Innovation &amp; New Ideas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2B5D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6" name="Picture 5" descr="Kansas City Preventive Patrol Experimen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382" y="4140417"/>
            <a:ext cx="1522831" cy="2354890"/>
          </a:xfrm>
          <a:prstGeom prst="rect">
            <a:avLst/>
          </a:prstGeom>
        </p:spPr>
      </p:pic>
      <p:pic>
        <p:nvPicPr>
          <p:cNvPr id="8" name="Picture 7" descr="Shift Length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0793" y="4151593"/>
            <a:ext cx="1540834" cy="233491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97"/>
          <a:stretch/>
        </p:blipFill>
        <p:spPr>
          <a:xfrm>
            <a:off x="3537208" y="4136743"/>
            <a:ext cx="1540381" cy="234976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0B5AF4F-2F54-4E44-858A-F729A5CB658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8349" y="4127944"/>
            <a:ext cx="1835058" cy="235856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E668B70-1FD4-48C4-8E08-49BC1BB58C7F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2907" t="10450" r="22358" b="35579"/>
          <a:stretch/>
        </p:blipFill>
        <p:spPr>
          <a:xfrm>
            <a:off x="7180799" y="4127943"/>
            <a:ext cx="1794643" cy="236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7008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34471" y="551331"/>
            <a:ext cx="8821270" cy="75217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lang="en-US" sz="4000" b="1" dirty="0">
                <a:solidFill>
                  <a:srgbClr val="002B5D"/>
                </a:solidFill>
                <a:latin typeface="Arial Narrow" panose="020B0606020202030204" pitchFamily="34" charset="0"/>
                <a:cs typeface="Arial Narrow"/>
              </a:rPr>
              <a:t>High-Level Recommendations Findings</a:t>
            </a:r>
            <a:endParaRPr sz="4000" b="1" dirty="0">
              <a:solidFill>
                <a:srgbClr val="002B5D"/>
              </a:solidFill>
              <a:latin typeface="Arial Narrow" panose="020B0606020202030204" pitchFamily="34" charset="0"/>
              <a:cs typeface="Arial Narrow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68632" y="1328255"/>
            <a:ext cx="8402304" cy="1"/>
          </a:xfrm>
          <a:custGeom>
            <a:avLst/>
            <a:gdLst/>
            <a:ahLst/>
            <a:cxnLst/>
            <a:rect l="l" t="t" r="r" b="b"/>
            <a:pathLst>
              <a:path w="8402304" h="1">
                <a:moveTo>
                  <a:pt x="0" y="0"/>
                </a:moveTo>
                <a:lnTo>
                  <a:pt x="8402304" y="1"/>
                </a:lnTo>
              </a:path>
            </a:pathLst>
          </a:custGeom>
          <a:ln w="9524">
            <a:solidFill>
              <a:srgbClr val="003B7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2EC9C58-2555-45BC-8F01-ECEB7DB043DB}"/>
              </a:ext>
            </a:extLst>
          </p:cNvPr>
          <p:cNvSpPr txBox="1"/>
          <p:nvPr/>
        </p:nvSpPr>
        <p:spPr>
          <a:xfrm>
            <a:off x="134471" y="1353004"/>
            <a:ext cx="8821270" cy="66479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Vary significantly in number and focus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Emergency plans, trainings, and drills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SROs/safety teams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Mental health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Many lack clarity and specificity or implementation steps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Majority don’t address facilities in meaningful ways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Provide exercises/scenarios/toolkits/assessments but no solutions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1400" b="1" dirty="0">
              <a:solidFill>
                <a:srgbClr val="002B5D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At different stages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State legislatures introducing bills/funding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Governors appointing task forces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Reviewing current resources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Only DE, RI, and NY have passed legislation since Feb. 2018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b="1" dirty="0">
              <a:solidFill>
                <a:srgbClr val="002B5D"/>
              </a:solidFill>
            </a:endParaRPr>
          </a:p>
          <a:p>
            <a:endParaRPr lang="en-US" sz="2400" b="1" dirty="0">
              <a:solidFill>
                <a:srgbClr val="002B5D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b="1" dirty="0">
              <a:solidFill>
                <a:srgbClr val="002B5D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b="1" dirty="0">
              <a:solidFill>
                <a:srgbClr val="002B5D"/>
              </a:solidFill>
            </a:endParaRPr>
          </a:p>
          <a:p>
            <a:endParaRPr lang="en-US" sz="2400" b="1" dirty="0">
              <a:solidFill>
                <a:srgbClr val="002B5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467220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34471" y="551330"/>
            <a:ext cx="8821270" cy="65890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lang="en-US" sz="4000" b="1" dirty="0">
                <a:solidFill>
                  <a:srgbClr val="002B5D"/>
                </a:solidFill>
                <a:latin typeface="Arial Narrow" panose="020B0606020202030204" pitchFamily="34" charset="0"/>
                <a:cs typeface="Arial Narrow"/>
              </a:rPr>
              <a:t>Most Common Facility Security Recommendations</a:t>
            </a:r>
            <a:endParaRPr sz="4000" b="1" dirty="0">
              <a:solidFill>
                <a:srgbClr val="002B5D"/>
              </a:solidFill>
              <a:latin typeface="Arial Narrow" panose="020B0606020202030204" pitchFamily="34" charset="0"/>
              <a:cs typeface="Arial Narrow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2EC9C58-2555-45BC-8F01-ECEB7DB043DB}"/>
              </a:ext>
            </a:extLst>
          </p:cNvPr>
          <p:cNvSpPr txBox="1"/>
          <p:nvPr/>
        </p:nvSpPr>
        <p:spPr>
          <a:xfrm>
            <a:off x="261054" y="2208469"/>
            <a:ext cx="8485203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Create District/School Safety Teams (17 states)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  <a:highlight>
                  <a:srgbClr val="FFFF00"/>
                </a:highlight>
              </a:rPr>
              <a:t>Building/Door Design and Materials (15 states)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Additional Drills and Training (15 states)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  <a:highlight>
                  <a:srgbClr val="FFFF00"/>
                </a:highlight>
              </a:rPr>
              <a:t>CPTED (13 states)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  <a:highlight>
                  <a:srgbClr val="FFFF00"/>
                </a:highlight>
              </a:rPr>
              <a:t>Controlled Access (13 states)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Funding to purchase safety equipment/technology (13 states)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Funding for SROs/safety personnel in every school (11 states)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Incorporate NIMS/ICS (10 states)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State-Level Training/Technical Assistance Body (10 states)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Two-Way Communications with First Responders (9 states)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b="1" dirty="0">
              <a:solidFill>
                <a:srgbClr val="002B5D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b="1" dirty="0">
              <a:solidFill>
                <a:srgbClr val="002B5D"/>
              </a:solidFill>
            </a:endParaRPr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ADDC2B66-559E-4627-BA33-894733F2AA56}"/>
              </a:ext>
            </a:extLst>
          </p:cNvPr>
          <p:cNvSpPr/>
          <p:nvPr/>
        </p:nvSpPr>
        <p:spPr>
          <a:xfrm>
            <a:off x="343954" y="1989736"/>
            <a:ext cx="8402304" cy="1"/>
          </a:xfrm>
          <a:custGeom>
            <a:avLst/>
            <a:gdLst/>
            <a:ahLst/>
            <a:cxnLst/>
            <a:rect l="l" t="t" r="r" b="b"/>
            <a:pathLst>
              <a:path w="8402304" h="1">
                <a:moveTo>
                  <a:pt x="0" y="0"/>
                </a:moveTo>
                <a:lnTo>
                  <a:pt x="8402304" y="1"/>
                </a:lnTo>
              </a:path>
            </a:pathLst>
          </a:custGeom>
          <a:ln w="9524">
            <a:solidFill>
              <a:srgbClr val="003B7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0586987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34471" y="551330"/>
            <a:ext cx="8821270" cy="65890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lang="en-US" sz="4000" b="1" dirty="0">
                <a:solidFill>
                  <a:srgbClr val="002B5D"/>
                </a:solidFill>
                <a:latin typeface="Arial Narrow" panose="020B0606020202030204" pitchFamily="34" charset="0"/>
                <a:cs typeface="Arial Narrow"/>
              </a:rPr>
              <a:t>Promising Practices: Texas</a:t>
            </a:r>
            <a:endParaRPr sz="4000" b="1" dirty="0">
              <a:solidFill>
                <a:srgbClr val="002B5D"/>
              </a:solidFill>
              <a:latin typeface="Arial Narrow" panose="020B0606020202030204" pitchFamily="34" charset="0"/>
              <a:cs typeface="Arial Narrow"/>
            </a:endParaRPr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ADDC2B66-559E-4627-BA33-894733F2AA56}"/>
              </a:ext>
            </a:extLst>
          </p:cNvPr>
          <p:cNvSpPr/>
          <p:nvPr/>
        </p:nvSpPr>
        <p:spPr>
          <a:xfrm>
            <a:off x="553437" y="1275183"/>
            <a:ext cx="8402304" cy="1"/>
          </a:xfrm>
          <a:custGeom>
            <a:avLst/>
            <a:gdLst/>
            <a:ahLst/>
            <a:cxnLst/>
            <a:rect l="l" t="t" r="r" b="b"/>
            <a:pathLst>
              <a:path w="8402304" h="1">
                <a:moveTo>
                  <a:pt x="0" y="0"/>
                </a:moveTo>
                <a:lnTo>
                  <a:pt x="8402304" y="1"/>
                </a:lnTo>
              </a:path>
            </a:pathLst>
          </a:custGeom>
          <a:ln w="9524">
            <a:solidFill>
              <a:srgbClr val="003B7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D22CA24-B6B6-49EC-A836-39141FFE6102}"/>
              </a:ext>
            </a:extLst>
          </p:cNvPr>
          <p:cNvSpPr txBox="1"/>
          <p:nvPr/>
        </p:nvSpPr>
        <p:spPr>
          <a:xfrm>
            <a:off x="134471" y="1350149"/>
            <a:ext cx="8821270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Texas School Safety Center (TXSSC) national leader in providing statewide training, technical assistance, research, and resources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1400" b="1" dirty="0">
              <a:solidFill>
                <a:srgbClr val="002B5D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No statewide requirements but most schools follow TXSSC/national promising practices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2014-2017 District Audit Report found: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District/School Safety and Security Committee (88.9%)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Safety Equipment/Technology (CCTV) (87.7%)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Controlled Access/Locks (96.1%)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1400" b="1" dirty="0">
              <a:solidFill>
                <a:srgbClr val="002B5D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Following Santa Fe attack, Governor released 40-point action plan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Increase SROs and school marshals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Improve infrastructure and design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Additional safety equipment and technology (metal detectors/active shooter alarms/security systems)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2400" b="1" dirty="0">
              <a:solidFill>
                <a:srgbClr val="002B5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746521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34471" y="551330"/>
            <a:ext cx="8821270" cy="65890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lang="en-US" sz="4000" b="1" dirty="0">
                <a:solidFill>
                  <a:srgbClr val="002B5D"/>
                </a:solidFill>
                <a:latin typeface="Arial Narrow" panose="020B0606020202030204" pitchFamily="34" charset="0"/>
                <a:cs typeface="Arial Narrow"/>
              </a:rPr>
              <a:t>Promising Practices: Virginia</a:t>
            </a:r>
            <a:endParaRPr sz="4000" b="1" dirty="0">
              <a:solidFill>
                <a:srgbClr val="002B5D"/>
              </a:solidFill>
              <a:latin typeface="Arial Narrow" panose="020B0606020202030204" pitchFamily="34" charset="0"/>
              <a:cs typeface="Arial Narrow"/>
            </a:endParaRPr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ADDC2B66-559E-4627-BA33-894733F2AA56}"/>
              </a:ext>
            </a:extLst>
          </p:cNvPr>
          <p:cNvSpPr/>
          <p:nvPr/>
        </p:nvSpPr>
        <p:spPr>
          <a:xfrm>
            <a:off x="553437" y="1275183"/>
            <a:ext cx="8402304" cy="1"/>
          </a:xfrm>
          <a:custGeom>
            <a:avLst/>
            <a:gdLst/>
            <a:ahLst/>
            <a:cxnLst/>
            <a:rect l="l" t="t" r="r" b="b"/>
            <a:pathLst>
              <a:path w="8402304" h="1">
                <a:moveTo>
                  <a:pt x="0" y="0"/>
                </a:moveTo>
                <a:lnTo>
                  <a:pt x="8402304" y="1"/>
                </a:lnTo>
              </a:path>
            </a:pathLst>
          </a:custGeom>
          <a:ln w="9524">
            <a:solidFill>
              <a:srgbClr val="003B7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D22CA24-B6B6-49EC-A836-39141FFE6102}"/>
              </a:ext>
            </a:extLst>
          </p:cNvPr>
          <p:cNvSpPr txBox="1"/>
          <p:nvPr/>
        </p:nvSpPr>
        <p:spPr>
          <a:xfrm>
            <a:off x="134471" y="1350149"/>
            <a:ext cx="88212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sz="2400" b="1" dirty="0">
              <a:solidFill>
                <a:srgbClr val="002B5D"/>
              </a:solidFill>
            </a:endParaRPr>
          </a:p>
          <a:p>
            <a:pPr marL="1200150" lvl="2" indent="-285750">
              <a:buFont typeface="Arial" panose="020B0604020202020204" pitchFamily="34" charset="0"/>
              <a:buChar char="•"/>
            </a:pPr>
            <a:endParaRPr lang="en-US" sz="2400" b="1" dirty="0">
              <a:solidFill>
                <a:srgbClr val="002B5D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0262A3E-B8E0-4711-959C-D4D492EF0D96}"/>
              </a:ext>
            </a:extLst>
          </p:cNvPr>
          <p:cNvSpPr txBox="1"/>
          <p:nvPr/>
        </p:nvSpPr>
        <p:spPr>
          <a:xfrm>
            <a:off x="134471" y="1350149"/>
            <a:ext cx="8821270" cy="621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Virginia Center for School and Campus Safety (VCSCS) national leader in providing statewide information, tools, and training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Offers “Civilian Response to Active Shooter Event” and other school safety trainings to school administrators and staff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Offers trainings for SROs and school security officers and provides legal guidelines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Collects and analyzes school safety data and audits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1400" b="1" dirty="0">
              <a:solidFill>
                <a:srgbClr val="002B5D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Recommendations include: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CPTED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Safety Equipment/Technology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Building/Door Design and Materials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Controlled Access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District/School Safety Teams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2400" b="1" dirty="0">
              <a:solidFill>
                <a:srgbClr val="002B5D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2400" b="1" dirty="0">
              <a:solidFill>
                <a:srgbClr val="002B5D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2400" b="1" dirty="0">
              <a:solidFill>
                <a:srgbClr val="002B5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77059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34471" y="551330"/>
            <a:ext cx="8821270" cy="65890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lang="en-US" sz="4000" b="1" dirty="0">
                <a:solidFill>
                  <a:srgbClr val="002B5D"/>
                </a:solidFill>
                <a:latin typeface="Arial Narrow" panose="020B0606020202030204" pitchFamily="34" charset="0"/>
                <a:cs typeface="Arial Narrow"/>
              </a:rPr>
              <a:t>Recent </a:t>
            </a:r>
            <a:r>
              <a:rPr lang="en-US" sz="4000" b="1">
                <a:solidFill>
                  <a:srgbClr val="002B5D"/>
                </a:solidFill>
                <a:latin typeface="Arial Narrow" panose="020B0606020202030204" pitchFamily="34" charset="0"/>
                <a:cs typeface="Arial Narrow"/>
              </a:rPr>
              <a:t>Legislation: Florida</a:t>
            </a:r>
            <a:endParaRPr sz="4000" b="1" dirty="0">
              <a:solidFill>
                <a:srgbClr val="002B5D"/>
              </a:solidFill>
              <a:latin typeface="Arial Narrow" panose="020B0606020202030204" pitchFamily="34" charset="0"/>
              <a:cs typeface="Arial Narrow"/>
            </a:endParaRPr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ADDC2B66-559E-4627-BA33-894733F2AA56}"/>
              </a:ext>
            </a:extLst>
          </p:cNvPr>
          <p:cNvSpPr/>
          <p:nvPr/>
        </p:nvSpPr>
        <p:spPr>
          <a:xfrm>
            <a:off x="553437" y="1275183"/>
            <a:ext cx="8402304" cy="1"/>
          </a:xfrm>
          <a:custGeom>
            <a:avLst/>
            <a:gdLst/>
            <a:ahLst/>
            <a:cxnLst/>
            <a:rect l="l" t="t" r="r" b="b"/>
            <a:pathLst>
              <a:path w="8402304" h="1">
                <a:moveTo>
                  <a:pt x="0" y="0"/>
                </a:moveTo>
                <a:lnTo>
                  <a:pt x="8402304" y="1"/>
                </a:lnTo>
              </a:path>
            </a:pathLst>
          </a:custGeom>
          <a:ln w="9524">
            <a:solidFill>
              <a:srgbClr val="003B7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D22CA24-B6B6-49EC-A836-39141FFE6102}"/>
              </a:ext>
            </a:extLst>
          </p:cNvPr>
          <p:cNvSpPr txBox="1"/>
          <p:nvPr/>
        </p:nvSpPr>
        <p:spPr>
          <a:xfrm>
            <a:off x="134471" y="1350149"/>
            <a:ext cx="882127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Marjory Stoneman Douglas High School Public Safety Act signed into law on March 9, 2018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Created Office of Safe Schools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Requires additional active shooter training every semester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Requires every district to have a School Safety Specialist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Requires every school to complete a security risk assessment with law enforcement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Recommends threat assessment teams for every school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Provides funding for school hardening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Provides funding for additional school safety officers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2400" b="1" dirty="0">
              <a:solidFill>
                <a:srgbClr val="002B5D"/>
              </a:solidFill>
            </a:endParaRPr>
          </a:p>
          <a:p>
            <a:pPr marL="1200150" lvl="2" indent="-285750">
              <a:buFont typeface="Arial" panose="020B0604020202020204" pitchFamily="34" charset="0"/>
              <a:buChar char="•"/>
            </a:pPr>
            <a:endParaRPr lang="en-US" sz="2400" b="1" dirty="0">
              <a:solidFill>
                <a:srgbClr val="002B5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835218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lang="en-US" sz="4000" b="1" dirty="0">
                <a:solidFill>
                  <a:srgbClr val="002B5D"/>
                </a:solidFill>
                <a:latin typeface="Arial Narrow"/>
                <a:cs typeface="Arial Narrow"/>
              </a:rPr>
              <a:t>Needs</a:t>
            </a:r>
            <a:endParaRPr sz="4000" b="1" dirty="0">
              <a:solidFill>
                <a:srgbClr val="002B5D"/>
              </a:solidFill>
              <a:latin typeface="Arial Narrow"/>
              <a:cs typeface="Arial Narrow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73062" y="1493630"/>
            <a:ext cx="8402304" cy="1"/>
          </a:xfrm>
          <a:custGeom>
            <a:avLst/>
            <a:gdLst/>
            <a:ahLst/>
            <a:cxnLst/>
            <a:rect l="l" t="t" r="r" b="b"/>
            <a:pathLst>
              <a:path w="8402304" h="1">
                <a:moveTo>
                  <a:pt x="0" y="0"/>
                </a:moveTo>
                <a:lnTo>
                  <a:pt x="8402304" y="1"/>
                </a:lnTo>
              </a:path>
            </a:pathLst>
          </a:custGeom>
          <a:ln w="9524">
            <a:solidFill>
              <a:srgbClr val="003B7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6B65257-23C1-4FFF-9596-62908C8F7E15}"/>
              </a:ext>
            </a:extLst>
          </p:cNvPr>
          <p:cNvSpPr txBox="1"/>
          <p:nvPr/>
        </p:nvSpPr>
        <p:spPr>
          <a:xfrm>
            <a:off x="373062" y="1598380"/>
            <a:ext cx="8682038" cy="486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Federal and State research, resources, solutions, and standards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b="1" dirty="0">
              <a:solidFill>
                <a:srgbClr val="002B5D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Data on what issues really affect school facility security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b="1" dirty="0">
              <a:solidFill>
                <a:srgbClr val="002B5D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Evidence-based promising practices and recommendations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b="1" dirty="0">
              <a:solidFill>
                <a:srgbClr val="002B5D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Solutions for guidelines and assessments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Validated assessments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What do I do with my assessment score?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Where can I go for information/resources to address shortcomings? 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endParaRPr lang="en-US" sz="1400" b="1" dirty="0">
              <a:solidFill>
                <a:srgbClr val="002B5D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Statewide standards based on data and evidence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b="1" dirty="0">
              <a:solidFill>
                <a:srgbClr val="002B5D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Collaboration on/Development of updated resources</a:t>
            </a:r>
            <a:endParaRPr lang="en-US" sz="1400" b="1" dirty="0">
              <a:solidFill>
                <a:srgbClr val="002B5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571226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73062" y="714560"/>
            <a:ext cx="8319134" cy="100308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lang="en-US" sz="4000" b="1" dirty="0">
                <a:solidFill>
                  <a:srgbClr val="002B5D"/>
                </a:solidFill>
                <a:latin typeface="Arial Narrow"/>
                <a:cs typeface="Arial Narrow"/>
              </a:rPr>
              <a:t>Comments and Questions</a:t>
            </a:r>
            <a:endParaRPr sz="4000" b="1" dirty="0">
              <a:solidFill>
                <a:srgbClr val="002B5D"/>
              </a:solidFill>
              <a:latin typeface="Arial Narrow"/>
              <a:cs typeface="Arial Narrow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73062" y="1493630"/>
            <a:ext cx="8402304" cy="1"/>
          </a:xfrm>
          <a:custGeom>
            <a:avLst/>
            <a:gdLst/>
            <a:ahLst/>
            <a:cxnLst/>
            <a:rect l="l" t="t" r="r" b="b"/>
            <a:pathLst>
              <a:path w="8402304" h="1">
                <a:moveTo>
                  <a:pt x="0" y="0"/>
                </a:moveTo>
                <a:lnTo>
                  <a:pt x="8402304" y="1"/>
                </a:lnTo>
              </a:path>
            </a:pathLst>
          </a:custGeom>
          <a:ln w="9524">
            <a:solidFill>
              <a:srgbClr val="003B7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TextBox 1"/>
          <p:cNvSpPr txBox="1"/>
          <p:nvPr/>
        </p:nvSpPr>
        <p:spPr>
          <a:xfrm>
            <a:off x="373062" y="1652797"/>
            <a:ext cx="824039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002B5D"/>
                </a:solidFill>
              </a:rPr>
              <a:t>Ben Gorban</a:t>
            </a:r>
          </a:p>
          <a:p>
            <a:pPr algn="ctr"/>
            <a:r>
              <a:rPr lang="en-US" sz="3200" b="1" dirty="0">
                <a:solidFill>
                  <a:srgbClr val="002B5D"/>
                </a:solidFill>
              </a:rPr>
              <a:t>Policy Analyst</a:t>
            </a:r>
          </a:p>
          <a:p>
            <a:endParaRPr lang="en-US" sz="3200" b="1" dirty="0">
              <a:solidFill>
                <a:srgbClr val="002B5D"/>
              </a:solidFill>
            </a:endParaRPr>
          </a:p>
          <a:p>
            <a:pPr algn="ctr"/>
            <a:r>
              <a:rPr lang="en-US" sz="3200" b="1" dirty="0">
                <a:solidFill>
                  <a:srgbClr val="002B5D"/>
                </a:solidFill>
                <a:hlinkClick r:id="rId2"/>
              </a:rPr>
              <a:t>www.policefoundation.org</a:t>
            </a:r>
            <a:endParaRPr lang="en-US" sz="3200" b="1" dirty="0">
              <a:solidFill>
                <a:srgbClr val="002B5D"/>
              </a:solidFill>
            </a:endParaRPr>
          </a:p>
          <a:p>
            <a:pPr algn="ctr"/>
            <a:r>
              <a:rPr lang="en-US" sz="3200" b="1" dirty="0">
                <a:solidFill>
                  <a:srgbClr val="002B5D"/>
                </a:solidFill>
              </a:rPr>
              <a:t>202-833-1460</a:t>
            </a:r>
          </a:p>
          <a:p>
            <a:pPr algn="ctr"/>
            <a:r>
              <a:rPr lang="en-US" sz="3200" b="1" dirty="0">
                <a:solidFill>
                  <a:srgbClr val="002B5D"/>
                </a:solidFill>
                <a:hlinkClick r:id="rId3"/>
              </a:rPr>
              <a:t>bgorban@policefoundation.org</a:t>
            </a:r>
            <a:r>
              <a:rPr lang="en-US" sz="3200" b="1" dirty="0">
                <a:solidFill>
                  <a:srgbClr val="002B5D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002815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www.policefoundation.org</a:t>
            </a:r>
          </a:p>
        </p:txBody>
      </p:sp>
    </p:spTree>
    <p:extLst>
      <p:ext uri="{BB962C8B-B14F-4D97-AF65-F5344CB8AC3E}">
        <p14:creationId xmlns:p14="http://schemas.microsoft.com/office/powerpoint/2010/main" val="12727338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68632" y="437022"/>
            <a:ext cx="8240394" cy="100308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lang="en-US" sz="4000" b="1" dirty="0">
                <a:solidFill>
                  <a:srgbClr val="002B5D"/>
                </a:solidFill>
                <a:latin typeface="Arial Narrow"/>
                <a:cs typeface="Arial Narrow"/>
              </a:rPr>
              <a:t>Police Foundation Statement of Work </a:t>
            </a:r>
            <a:endParaRPr sz="4000" b="1" dirty="0">
              <a:solidFill>
                <a:srgbClr val="002B5D"/>
              </a:solidFill>
              <a:latin typeface="Arial Narrow"/>
              <a:cs typeface="Arial Narrow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68632" y="1092578"/>
            <a:ext cx="8402304" cy="1"/>
          </a:xfrm>
          <a:custGeom>
            <a:avLst/>
            <a:gdLst/>
            <a:ahLst/>
            <a:cxnLst/>
            <a:rect l="l" t="t" r="r" b="b"/>
            <a:pathLst>
              <a:path w="8402304" h="1">
                <a:moveTo>
                  <a:pt x="0" y="0"/>
                </a:moveTo>
                <a:lnTo>
                  <a:pt x="8402304" y="1"/>
                </a:lnTo>
              </a:path>
            </a:pathLst>
          </a:custGeom>
          <a:ln w="9524">
            <a:solidFill>
              <a:srgbClr val="003B7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TextBox 1"/>
          <p:cNvSpPr txBox="1"/>
          <p:nvPr/>
        </p:nvSpPr>
        <p:spPr>
          <a:xfrm>
            <a:off x="368632" y="1122050"/>
            <a:ext cx="8240394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Received contract from Secure Schools Alliance Research and Education (the Alliance) to conduct following tasks: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b="1" dirty="0">
              <a:solidFill>
                <a:srgbClr val="002B5D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Task #1: Conduct a State-by-State Legislative Review 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Late summer/early fall 2018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000" b="1" dirty="0">
              <a:solidFill>
                <a:srgbClr val="002B5D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Task #2: Identify States with Security and Emergency Planning Standards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Complete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000" b="1" dirty="0">
              <a:solidFill>
                <a:srgbClr val="002B5D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Task #3: Conduct a Review of Statewide School Building and Facility Security Standards/Requirements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Complete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000" b="1" dirty="0">
              <a:solidFill>
                <a:srgbClr val="002B5D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Task #4: Conduct a Review of Statewide Promising Practices, Recommendations, Guidelines, and Resources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Late summer/early fall 2018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b="1" dirty="0">
              <a:solidFill>
                <a:srgbClr val="002B5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26017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lang="en-US" sz="4000" b="1" dirty="0">
                <a:solidFill>
                  <a:srgbClr val="002B5D"/>
                </a:solidFill>
                <a:latin typeface="Arial Narrow"/>
                <a:cs typeface="Arial Narrow"/>
              </a:rPr>
              <a:t>Methodology</a:t>
            </a:r>
            <a:endParaRPr sz="4000" b="1" dirty="0">
              <a:solidFill>
                <a:srgbClr val="002B5D"/>
              </a:solidFill>
              <a:latin typeface="Arial Narrow"/>
              <a:cs typeface="Arial Narrow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73062" y="1493630"/>
            <a:ext cx="8402304" cy="1"/>
          </a:xfrm>
          <a:custGeom>
            <a:avLst/>
            <a:gdLst/>
            <a:ahLst/>
            <a:cxnLst/>
            <a:rect l="l" t="t" r="r" b="b"/>
            <a:pathLst>
              <a:path w="8402304" h="1">
                <a:moveTo>
                  <a:pt x="0" y="0"/>
                </a:moveTo>
                <a:lnTo>
                  <a:pt x="8402304" y="1"/>
                </a:lnTo>
              </a:path>
            </a:pathLst>
          </a:custGeom>
          <a:ln w="9524">
            <a:solidFill>
              <a:srgbClr val="003B7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6B65257-23C1-4FFF-9596-62908C8F7E15}"/>
              </a:ext>
            </a:extLst>
          </p:cNvPr>
          <p:cNvSpPr txBox="1"/>
          <p:nvPr/>
        </p:nvSpPr>
        <p:spPr>
          <a:xfrm>
            <a:off x="368632" y="1717649"/>
            <a:ext cx="8240394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Worked with the Alliance to identify promising practices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b="1" dirty="0">
              <a:solidFill>
                <a:srgbClr val="002B5D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Reviewed publicly-available materials including: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Legislation and proposals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Guidelines, assessment tools, toolkits, resources, etc.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Open source media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b="1" dirty="0">
              <a:solidFill>
                <a:srgbClr val="002B5D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Synthesized findings into individual displays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b="1" dirty="0">
              <a:solidFill>
                <a:srgbClr val="002B5D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Conducting presentations to refine information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b="1" dirty="0">
              <a:solidFill>
                <a:srgbClr val="002B5D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Working with the Alliance to develop deliverables for relevant stakeholders</a:t>
            </a:r>
          </a:p>
        </p:txBody>
      </p:sp>
    </p:spTree>
    <p:extLst>
      <p:ext uri="{BB962C8B-B14F-4D97-AF65-F5344CB8AC3E}">
        <p14:creationId xmlns:p14="http://schemas.microsoft.com/office/powerpoint/2010/main" val="7400731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34471" y="551331"/>
            <a:ext cx="8821270" cy="75217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lang="en-US" sz="4000" b="1" dirty="0">
                <a:solidFill>
                  <a:srgbClr val="002B5D"/>
                </a:solidFill>
                <a:latin typeface="Arial Narrow" panose="020B0606020202030204" pitchFamily="34" charset="0"/>
                <a:cs typeface="Arial Narrow"/>
              </a:rPr>
              <a:t>High-Level Legislation Findings</a:t>
            </a:r>
            <a:endParaRPr sz="4000" b="1" dirty="0">
              <a:solidFill>
                <a:srgbClr val="002B5D"/>
              </a:solidFill>
              <a:latin typeface="Arial Narrow" panose="020B0606020202030204" pitchFamily="34" charset="0"/>
              <a:cs typeface="Arial Narrow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68632" y="1328255"/>
            <a:ext cx="8402304" cy="1"/>
          </a:xfrm>
          <a:custGeom>
            <a:avLst/>
            <a:gdLst/>
            <a:ahLst/>
            <a:cxnLst/>
            <a:rect l="l" t="t" r="r" b="b"/>
            <a:pathLst>
              <a:path w="8402304" h="1">
                <a:moveTo>
                  <a:pt x="0" y="0"/>
                </a:moveTo>
                <a:lnTo>
                  <a:pt x="8402304" y="1"/>
                </a:lnTo>
              </a:path>
            </a:pathLst>
          </a:custGeom>
          <a:ln w="9524">
            <a:solidFill>
              <a:srgbClr val="003B7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2EC9C58-2555-45BC-8F01-ECEB7DB043DB}"/>
              </a:ext>
            </a:extLst>
          </p:cNvPr>
          <p:cNvSpPr txBox="1"/>
          <p:nvPr/>
        </p:nvSpPr>
        <p:spPr>
          <a:xfrm>
            <a:off x="449587" y="1561435"/>
            <a:ext cx="8240394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State legislation is difficult to find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b="1" dirty="0">
              <a:solidFill>
                <a:srgbClr val="002B5D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“Safe Schools” generally means free of bullying, drugs, and guns</a:t>
            </a:r>
          </a:p>
          <a:p>
            <a:endParaRPr lang="en-US" sz="1400" b="1" dirty="0">
              <a:solidFill>
                <a:srgbClr val="002B5D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Challenges are similar but the resolutions are across the spectrum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Many states still rely on/link to federal government and NGOs to produce guidelines and resources</a:t>
            </a:r>
          </a:p>
          <a:p>
            <a:pPr lvl="1"/>
            <a:endParaRPr lang="en-US" sz="1400" b="1" dirty="0">
              <a:solidFill>
                <a:srgbClr val="002B5D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Many states have general exercises/scenarios/toolkits/trainings but no publicly-available guidance</a:t>
            </a:r>
          </a:p>
          <a:p>
            <a:endParaRPr lang="en-US" sz="2400" b="1" dirty="0">
              <a:solidFill>
                <a:srgbClr val="002B5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25074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34471" y="551330"/>
            <a:ext cx="8821270" cy="13680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lang="en-US" sz="4000" b="1" dirty="0">
                <a:solidFill>
                  <a:srgbClr val="002B5D"/>
                </a:solidFill>
                <a:latin typeface="Arial Narrow" panose="020B0606020202030204" pitchFamily="34" charset="0"/>
                <a:cs typeface="Arial Narrow"/>
              </a:rPr>
              <a:t>Task 2: </a:t>
            </a:r>
            <a:r>
              <a:rPr lang="en-US" sz="4000" b="1" dirty="0">
                <a:solidFill>
                  <a:srgbClr val="002B5D"/>
                </a:solidFill>
                <a:latin typeface="Arial Narrow" panose="020B0606020202030204" pitchFamily="34" charset="0"/>
              </a:rPr>
              <a:t>States with Security and Emergency Planning Standards</a:t>
            </a:r>
            <a:endParaRPr sz="4000" b="1" dirty="0">
              <a:solidFill>
                <a:srgbClr val="002B5D"/>
              </a:solidFill>
              <a:latin typeface="Arial Narrow" panose="020B0606020202030204" pitchFamily="34" charset="0"/>
              <a:cs typeface="Arial Narrow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68632" y="1892460"/>
            <a:ext cx="8402304" cy="1"/>
          </a:xfrm>
          <a:custGeom>
            <a:avLst/>
            <a:gdLst/>
            <a:ahLst/>
            <a:cxnLst/>
            <a:rect l="l" t="t" r="r" b="b"/>
            <a:pathLst>
              <a:path w="8402304" h="1">
                <a:moveTo>
                  <a:pt x="0" y="0"/>
                </a:moveTo>
                <a:lnTo>
                  <a:pt x="8402304" y="1"/>
                </a:lnTo>
              </a:path>
            </a:pathLst>
          </a:custGeom>
          <a:ln w="9524">
            <a:solidFill>
              <a:srgbClr val="003B7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2EC9C58-2555-45BC-8F01-ECEB7DB043DB}"/>
              </a:ext>
            </a:extLst>
          </p:cNvPr>
          <p:cNvSpPr txBox="1"/>
          <p:nvPr/>
        </p:nvSpPr>
        <p:spPr>
          <a:xfrm>
            <a:off x="368632" y="2067273"/>
            <a:ext cx="8240394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48 require school emergency plans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b="1" dirty="0">
              <a:solidFill>
                <a:srgbClr val="002B5D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48 require training and/or drills on emergency plans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b="1" dirty="0">
              <a:solidFill>
                <a:srgbClr val="002B5D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27 require school facility security audits/assessments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b="1" dirty="0">
              <a:solidFill>
                <a:srgbClr val="002B5D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25 have established school safety centers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b="1" dirty="0">
              <a:solidFill>
                <a:srgbClr val="002B5D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15 have established standards for school facility security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b="1" dirty="0">
              <a:solidFill>
                <a:srgbClr val="002B5D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12 provide grants for school security</a:t>
            </a:r>
          </a:p>
        </p:txBody>
      </p:sp>
    </p:spTree>
    <p:extLst>
      <p:ext uri="{BB962C8B-B14F-4D97-AF65-F5344CB8AC3E}">
        <p14:creationId xmlns:p14="http://schemas.microsoft.com/office/powerpoint/2010/main" val="32934845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34471" y="551330"/>
            <a:ext cx="8821270" cy="65890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lang="en-US" sz="4000" b="1" dirty="0">
                <a:solidFill>
                  <a:srgbClr val="002B5D"/>
                </a:solidFill>
                <a:latin typeface="Arial Narrow" panose="020B0606020202030204" pitchFamily="34" charset="0"/>
                <a:cs typeface="Arial Narrow"/>
              </a:rPr>
              <a:t>Task 3: </a:t>
            </a:r>
            <a:r>
              <a:rPr lang="en-US" sz="4000" b="1" dirty="0">
                <a:solidFill>
                  <a:srgbClr val="002B5D"/>
                </a:solidFill>
                <a:latin typeface="Arial Narrow" panose="020B0606020202030204" pitchFamily="34" charset="0"/>
              </a:rPr>
              <a:t>Review of Statewide Requirements</a:t>
            </a:r>
            <a:endParaRPr sz="4000" b="1" dirty="0">
              <a:solidFill>
                <a:srgbClr val="002B5D"/>
              </a:solidFill>
              <a:latin typeface="Arial Narrow" panose="020B0606020202030204" pitchFamily="34" charset="0"/>
              <a:cs typeface="Arial Narrow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553437" y="1210234"/>
            <a:ext cx="8402304" cy="1"/>
          </a:xfrm>
          <a:custGeom>
            <a:avLst/>
            <a:gdLst/>
            <a:ahLst/>
            <a:cxnLst/>
            <a:rect l="l" t="t" r="r" b="b"/>
            <a:pathLst>
              <a:path w="8402304" h="1">
                <a:moveTo>
                  <a:pt x="0" y="0"/>
                </a:moveTo>
                <a:lnTo>
                  <a:pt x="8402304" y="1"/>
                </a:lnTo>
              </a:path>
            </a:pathLst>
          </a:custGeom>
          <a:ln w="9524">
            <a:solidFill>
              <a:srgbClr val="003B7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2EC9C58-2555-45BC-8F01-ECEB7DB043DB}"/>
              </a:ext>
            </a:extLst>
          </p:cNvPr>
          <p:cNvSpPr txBox="1"/>
          <p:nvPr/>
        </p:nvSpPr>
        <p:spPr>
          <a:xfrm>
            <a:off x="197763" y="1210235"/>
            <a:ext cx="8694686" cy="1631216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15 passed legislation or code establishing statewide standards/requirements for school facility security prior to Feb. 14, 2018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1400" b="1" dirty="0">
              <a:solidFill>
                <a:srgbClr val="002B5D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b="1" dirty="0">
              <a:solidFill>
                <a:srgbClr val="002B5D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59AA459-C277-404F-BB9D-C650930B83F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48" t="5603" r="9205" b="10932"/>
          <a:stretch/>
        </p:blipFill>
        <p:spPr>
          <a:xfrm>
            <a:off x="1219200" y="2317902"/>
            <a:ext cx="6651171" cy="4210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84567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34471" y="551331"/>
            <a:ext cx="8821270" cy="75217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lang="en-US" sz="4000" b="1" dirty="0">
                <a:solidFill>
                  <a:srgbClr val="002B5D"/>
                </a:solidFill>
                <a:latin typeface="Arial Narrow" panose="020B0606020202030204" pitchFamily="34" charset="0"/>
                <a:cs typeface="Arial Narrow"/>
              </a:rPr>
              <a:t>High-Level Requirements Findings</a:t>
            </a:r>
            <a:endParaRPr sz="4000" b="1" dirty="0">
              <a:solidFill>
                <a:srgbClr val="002B5D"/>
              </a:solidFill>
              <a:latin typeface="Arial Narrow" panose="020B0606020202030204" pitchFamily="34" charset="0"/>
              <a:cs typeface="Arial Narrow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68632" y="1328255"/>
            <a:ext cx="8402304" cy="1"/>
          </a:xfrm>
          <a:custGeom>
            <a:avLst/>
            <a:gdLst/>
            <a:ahLst/>
            <a:cxnLst/>
            <a:rect l="l" t="t" r="r" b="b"/>
            <a:pathLst>
              <a:path w="8402304" h="1">
                <a:moveTo>
                  <a:pt x="0" y="0"/>
                </a:moveTo>
                <a:lnTo>
                  <a:pt x="8402304" y="1"/>
                </a:lnTo>
              </a:path>
            </a:pathLst>
          </a:custGeom>
          <a:ln w="9524">
            <a:solidFill>
              <a:srgbClr val="003B7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2EC9C58-2555-45BC-8F01-ECEB7DB043DB}"/>
              </a:ext>
            </a:extLst>
          </p:cNvPr>
          <p:cNvSpPr txBox="1"/>
          <p:nvPr/>
        </p:nvSpPr>
        <p:spPr>
          <a:xfrm>
            <a:off x="449587" y="1561435"/>
            <a:ext cx="8240394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Difficult to find – not always with school legislation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b="1" dirty="0">
              <a:solidFill>
                <a:srgbClr val="002B5D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Vary significantly in number and focus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About half don’t focus on facilities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b="1" dirty="0">
              <a:solidFill>
                <a:srgbClr val="002B5D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Few states include clear repercussions for not meeting requirements</a:t>
            </a:r>
          </a:p>
          <a:p>
            <a:pPr lvl="1"/>
            <a:endParaRPr lang="en-US" sz="1400" b="1" dirty="0">
              <a:solidFill>
                <a:srgbClr val="002B5D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Many states have general exercises/scenarios/toolkits/trainings but no publicly-available guidance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b="1" dirty="0">
              <a:solidFill>
                <a:srgbClr val="002B5D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Some states have requirements and recommendations</a:t>
            </a:r>
          </a:p>
          <a:p>
            <a:endParaRPr lang="en-US" sz="2400" b="1" dirty="0">
              <a:solidFill>
                <a:srgbClr val="002B5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48413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34471" y="551330"/>
            <a:ext cx="8821270" cy="65890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lang="en-US" sz="4000" b="1" dirty="0">
                <a:solidFill>
                  <a:srgbClr val="002B5D"/>
                </a:solidFill>
                <a:latin typeface="Arial Narrow" panose="020B0606020202030204" pitchFamily="34" charset="0"/>
                <a:cs typeface="Arial Narrow"/>
              </a:rPr>
              <a:t>Most Common Facility Security Requirements</a:t>
            </a:r>
            <a:endParaRPr sz="4000" b="1" dirty="0">
              <a:solidFill>
                <a:srgbClr val="002B5D"/>
              </a:solidFill>
              <a:latin typeface="Arial Narrow" panose="020B0606020202030204" pitchFamily="34" charset="0"/>
              <a:cs typeface="Arial Narrow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2EC9C58-2555-45BC-8F01-ECEB7DB043DB}"/>
              </a:ext>
            </a:extLst>
          </p:cNvPr>
          <p:cNvSpPr txBox="1"/>
          <p:nvPr/>
        </p:nvSpPr>
        <p:spPr>
          <a:xfrm>
            <a:off x="134472" y="2208469"/>
            <a:ext cx="900952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Restricted Visitor Access and Sign In (9 states)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  <a:highlight>
                  <a:srgbClr val="FFFF00"/>
                </a:highlight>
              </a:rPr>
              <a:t>Exterior Access Controls (7 states)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  <a:highlight>
                  <a:srgbClr val="FFFF00"/>
                </a:highlight>
              </a:rPr>
              <a:t>Crime Prevention Through Environmental Design (CPTED) (7 states)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Two-Way Communication in Every Room (7 states)</a:t>
            </a:r>
            <a:endParaRPr lang="en-US" sz="2400" b="1" dirty="0">
              <a:solidFill>
                <a:srgbClr val="002B5D"/>
              </a:solidFill>
              <a:highlight>
                <a:srgbClr val="FFFF00"/>
              </a:highlight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  <a:highlight>
                  <a:srgbClr val="FFFF00"/>
                </a:highlight>
              </a:rPr>
              <a:t>Interior Access Controls/Locks (6 states)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Panic/Emergency Notification Systems (5 states)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  <a:highlight>
                  <a:srgbClr val="FFFF00"/>
                </a:highlight>
              </a:rPr>
              <a:t>Electronic Surveillance (4 states)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  <a:highlight>
                  <a:srgbClr val="FFFF00"/>
                </a:highlight>
              </a:rPr>
              <a:t>Bullet/Blast Resistant Materials (4 states)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2B5D"/>
                </a:solidFill>
              </a:rPr>
              <a:t>Staff and Student IDs (3 states)</a:t>
            </a:r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ADDC2B66-559E-4627-BA33-894733F2AA56}"/>
              </a:ext>
            </a:extLst>
          </p:cNvPr>
          <p:cNvSpPr/>
          <p:nvPr/>
        </p:nvSpPr>
        <p:spPr>
          <a:xfrm>
            <a:off x="343954" y="1989736"/>
            <a:ext cx="8402304" cy="1"/>
          </a:xfrm>
          <a:custGeom>
            <a:avLst/>
            <a:gdLst/>
            <a:ahLst/>
            <a:cxnLst/>
            <a:rect l="l" t="t" r="r" b="b"/>
            <a:pathLst>
              <a:path w="8402304" h="1">
                <a:moveTo>
                  <a:pt x="0" y="0"/>
                </a:moveTo>
                <a:lnTo>
                  <a:pt x="8402304" y="1"/>
                </a:lnTo>
              </a:path>
            </a:pathLst>
          </a:custGeom>
          <a:ln w="9524">
            <a:solidFill>
              <a:srgbClr val="003B7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706680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6266</TotalTime>
  <Words>1298</Words>
  <Application>Microsoft Office PowerPoint</Application>
  <PresentationFormat>On-screen Show (4:3)</PresentationFormat>
  <Paragraphs>222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2" baseType="lpstr">
      <vt:lpstr>Arial</vt:lpstr>
      <vt:lpstr>Arial Narrow</vt:lpstr>
      <vt:lpstr>Calibri</vt:lpstr>
      <vt:lpstr>Univers UltraCondensed</vt:lpstr>
      <vt:lpstr>Office Theme</vt:lpstr>
      <vt:lpstr>PowerPoint Presentation</vt:lpstr>
      <vt:lpstr>About Police Foundation</vt:lpstr>
      <vt:lpstr>Police Foundation Statement of Work </vt:lpstr>
      <vt:lpstr>Methodology</vt:lpstr>
      <vt:lpstr>High-Level Legislation Findings</vt:lpstr>
      <vt:lpstr>Task 2: States with Security and Emergency Planning Standards</vt:lpstr>
      <vt:lpstr>Task 3: Review of Statewide Requirements</vt:lpstr>
      <vt:lpstr>High-Level Requirements Findings</vt:lpstr>
      <vt:lpstr>Most Common Facility Security Requirements</vt:lpstr>
      <vt:lpstr>Requirement: Exterior Access Controls</vt:lpstr>
      <vt:lpstr>Requirement: CPTED</vt:lpstr>
      <vt:lpstr>Requirement: Interior Access Controls/Locks</vt:lpstr>
      <vt:lpstr>Requirement: Bullet/Blast Resistant Materials</vt:lpstr>
      <vt:lpstr>Requirement: Electronic Surveillance</vt:lpstr>
      <vt:lpstr>Promising Practices: Connecticut</vt:lpstr>
      <vt:lpstr>Promising Practices: Indiana</vt:lpstr>
      <vt:lpstr>Promising Practices: New Jersey</vt:lpstr>
      <vt:lpstr>Task 4: Review of Statewide Recommendations</vt:lpstr>
      <vt:lpstr>States Discussing School Facility Security Since Feb. 14</vt:lpstr>
      <vt:lpstr>High-Level Recommendations Findings</vt:lpstr>
      <vt:lpstr>Most Common Facility Security Recommendations</vt:lpstr>
      <vt:lpstr>Promising Practices: Texas</vt:lpstr>
      <vt:lpstr>Promising Practices: Virginia</vt:lpstr>
      <vt:lpstr>Recent Legislation: Florida</vt:lpstr>
      <vt:lpstr>Needs</vt:lpstr>
      <vt:lpstr>Comments and Questions</vt:lpstr>
      <vt:lpstr>www.policefoundation.org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Mina Bellomy</dc:creator>
  <cp:lastModifiedBy>Ben Gorban</cp:lastModifiedBy>
  <cp:revision>355</cp:revision>
  <cp:lastPrinted>2018-06-26T11:43:34Z</cp:lastPrinted>
  <dcterms:created xsi:type="dcterms:W3CDTF">2015-01-25T02:59:03Z</dcterms:created>
  <dcterms:modified xsi:type="dcterms:W3CDTF">2018-06-26T11:43:56Z</dcterms:modified>
</cp:coreProperties>
</file>